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9" r:id="rId2"/>
    <p:sldId id="29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56" r:id="rId12"/>
    <p:sldId id="257" r:id="rId13"/>
    <p:sldId id="258" r:id="rId14"/>
    <p:sldId id="260" r:id="rId15"/>
    <p:sldId id="261" r:id="rId16"/>
    <p:sldId id="259" r:id="rId17"/>
    <p:sldId id="262" r:id="rId18"/>
    <p:sldId id="264" r:id="rId19"/>
    <p:sldId id="265" r:id="rId20"/>
    <p:sldId id="266" r:id="rId21"/>
    <p:sldId id="290" r:id="rId22"/>
    <p:sldId id="291" r:id="rId23"/>
    <p:sldId id="267" r:id="rId24"/>
    <p:sldId id="268" r:id="rId25"/>
    <p:sldId id="269" r:id="rId26"/>
    <p:sldId id="270" r:id="rId27"/>
    <p:sldId id="272" r:id="rId28"/>
    <p:sldId id="293" r:id="rId29"/>
    <p:sldId id="294" r:id="rId30"/>
    <p:sldId id="295" r:id="rId31"/>
    <p:sldId id="276" r:id="rId32"/>
    <p:sldId id="292" r:id="rId33"/>
    <p:sldId id="278" r:id="rId34"/>
    <p:sldId id="277" r:id="rId35"/>
    <p:sldId id="273" r:id="rId36"/>
    <p:sldId id="279" r:id="rId37"/>
    <p:sldId id="275" r:id="rId38"/>
    <p:sldId id="26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333" autoAdjust="0"/>
  </p:normalViewPr>
  <p:slideViewPr>
    <p:cSldViewPr snapToGrid="0">
      <p:cViewPr>
        <p:scale>
          <a:sx n="79" d="100"/>
          <a:sy n="79" d="100"/>
        </p:scale>
        <p:origin x="-46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2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68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53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86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02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17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92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82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39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14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9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82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39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2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7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8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2F62-0628-4675-9CCB-973BD7CDBD46}" type="datetimeFigureOut">
              <a:rPr lang="tr-TR" smtClean="0"/>
              <a:t>09.05.2017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284C-BE39-4FE1-9777-9453C6BA2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036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its.io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ructables.com/" TargetMode="External"/><Relationship Id="rId3" Type="http://schemas.openxmlformats.org/officeDocument/2006/relationships/hyperlink" Target="http://www.theorycircuit.com/" TargetMode="External"/><Relationship Id="rId7" Type="http://schemas.openxmlformats.org/officeDocument/2006/relationships/hyperlink" Target="https://gelecegiyazanlar.turkcell.com.tr/" TargetMode="External"/><Relationship Id="rId2" Type="http://schemas.openxmlformats.org/officeDocument/2006/relationships/hyperlink" Target="https://mvaslan.blogspot.com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ker.robotistan.com/" TargetMode="External"/><Relationship Id="rId5" Type="http://schemas.openxmlformats.org/officeDocument/2006/relationships/hyperlink" Target="https://www.muhendisbilim.com/" TargetMode="External"/><Relationship Id="rId4" Type="http://schemas.openxmlformats.org/officeDocument/2006/relationships/hyperlink" Target="https://arduinomylifeup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hataverd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49487"/>
            <a:ext cx="11998036" cy="147857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MEKATRONİK </a:t>
            </a:r>
            <a:r>
              <a:rPr lang="tr-T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dersİ</a:t>
            </a:r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</a:t>
            </a:r>
            <a:r>
              <a:rPr lang="tr-T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notlarI</a:t>
            </a:r>
            <a:r>
              <a:rPr lang="tr-T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4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6515" y="-177006"/>
            <a:ext cx="8596668" cy="1417300"/>
          </a:xfrm>
        </p:spPr>
        <p:txBody>
          <a:bodyPr/>
          <a:lstStyle/>
          <a:p>
            <a:pPr algn="ctr"/>
            <a:r>
              <a:rPr lang="tr-TR" dirty="0"/>
              <a:t>          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Arduino’nun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programlanması 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5555" y="1240294"/>
            <a:ext cx="8596668" cy="1683015"/>
          </a:xfrm>
        </p:spPr>
        <p:txBody>
          <a:bodyPr/>
          <a:lstStyle/>
          <a:p>
            <a:r>
              <a:rPr lang="tr-TR" sz="1800" dirty="0">
                <a:solidFill>
                  <a:schemeClr val="bg1"/>
                </a:solidFill>
                <a:latin typeface="Calibri" panose="020F0502020204030204" pitchFamily="34" charset="0"/>
              </a:rPr>
              <a:t>Geliştirme ortamı ile </a:t>
            </a:r>
            <a:r>
              <a:rPr lang="tr-TR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Calibri" panose="020F0502020204030204" pitchFamily="34" charset="0"/>
              </a:rPr>
              <a:t> programlarının yazılıp derlenip kartlar üzerine yüklenebiliyor</a:t>
            </a:r>
          </a:p>
          <a:p>
            <a:r>
              <a:rPr lang="tr-TR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Calibri" panose="020F0502020204030204" pitchFamily="34" charset="0"/>
              </a:rPr>
              <a:t> programlamada C / C++ /Java temelli bir dil kullanılıyor.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Arduino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08" y="2493819"/>
            <a:ext cx="3979863" cy="42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5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29490" y="151084"/>
            <a:ext cx="11998036" cy="8311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Programlamaya giriş ve örnekler 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89792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  </a:t>
            </a:r>
            <a:r>
              <a:rPr lang="tr-TR" sz="3300" dirty="0"/>
              <a:t>             </a:t>
            </a:r>
            <a:endParaRPr lang="tr-TR" sz="4000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369127" y="1413164"/>
            <a:ext cx="264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Programlamaya Giriş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7" y="1928706"/>
            <a:ext cx="8118762" cy="48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8503" y="196488"/>
            <a:ext cx="9905999" cy="18237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7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programları 2 kısımdan oluşur.</a:t>
            </a:r>
          </a:p>
          <a:p>
            <a:pPr marL="0" indent="0">
              <a:buNone/>
            </a:pPr>
            <a:r>
              <a:rPr lang="tr-TR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tr-TR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tr-TR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():  </a:t>
            </a:r>
            <a:r>
              <a:rPr lang="tr-T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Arduino’ya</a:t>
            </a:r>
            <a:r>
              <a:rPr lang="tr-TR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enerji verildiğinde veya yeniden başlatıldığında </a:t>
            </a:r>
            <a:r>
              <a:rPr lang="tr-TR" sz="7200" dirty="0">
                <a:solidFill>
                  <a:schemeClr val="bg1"/>
                </a:solidFill>
                <a:effectLst/>
              </a:rPr>
              <a:t>bu bölüme yazılan kodları program 1 kere okur. Mesela </a:t>
            </a:r>
            <a:r>
              <a:rPr lang="tr-TR" sz="7200" dirty="0" err="1">
                <a:solidFill>
                  <a:schemeClr val="bg1"/>
                </a:solidFill>
                <a:effectLst/>
              </a:rPr>
              <a:t>pinlerin</a:t>
            </a:r>
            <a:r>
              <a:rPr lang="tr-TR" sz="7200" dirty="0">
                <a:solidFill>
                  <a:schemeClr val="bg1"/>
                </a:solidFill>
                <a:effectLst/>
              </a:rPr>
              <a:t> giriş mi yoksa çıkış mı olacağı bir kere buraya yazılır ve hafızada tutulur bir daha o kodun yazılmasına gerek kalmaz</a:t>
            </a:r>
          </a:p>
          <a:p>
            <a:pPr marL="0" indent="0">
              <a:buNone/>
            </a:pPr>
            <a:r>
              <a:rPr lang="tr-TR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tr-TR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tr-TR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:  </a:t>
            </a:r>
            <a:r>
              <a:rPr lang="tr-T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7200" dirty="0">
                <a:solidFill>
                  <a:schemeClr val="bg1"/>
                </a:solidFill>
              </a:rPr>
              <a:t>Bu bölüme yazılan kodlar sürekli okunur ve kodlara göre </a:t>
            </a:r>
            <a:r>
              <a:rPr lang="tr-TR" sz="7200" dirty="0" err="1">
                <a:solidFill>
                  <a:schemeClr val="bg1"/>
                </a:solidFill>
              </a:rPr>
              <a:t>pinlere</a:t>
            </a:r>
            <a:r>
              <a:rPr lang="tr-TR" sz="7200" dirty="0">
                <a:solidFill>
                  <a:schemeClr val="bg1"/>
                </a:solidFill>
              </a:rPr>
              <a:t> çıkış verir yada </a:t>
            </a:r>
            <a:r>
              <a:rPr lang="tr-TR" sz="7200" dirty="0" err="1">
                <a:solidFill>
                  <a:schemeClr val="bg1"/>
                </a:solidFill>
              </a:rPr>
              <a:t>sensör</a:t>
            </a:r>
            <a:r>
              <a:rPr lang="tr-TR" sz="7200" dirty="0">
                <a:solidFill>
                  <a:schemeClr val="bg1"/>
                </a:solidFill>
              </a:rPr>
              <a:t> okunur vs.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35" y="2147455"/>
            <a:ext cx="4638675" cy="45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9230" y="434540"/>
            <a:ext cx="9905999" cy="6118659"/>
          </a:xfrm>
        </p:spPr>
        <p:txBody>
          <a:bodyPr/>
          <a:lstStyle/>
          <a:p>
            <a:pPr marL="0" indent="0">
              <a:buNone/>
            </a:pPr>
            <a:r>
              <a:rPr lang="tr-T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tr-T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tr-T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ismi yada numarası , giriş yada çıkış olacağı);</a:t>
            </a:r>
          </a:p>
          <a:p>
            <a:pPr marL="0" indent="0">
              <a:buNone/>
            </a:pP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49229" y="2847815"/>
            <a:ext cx="101138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ismi yada </a:t>
            </a: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numarası , HIGH yada LOW); 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pinden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gerilim çıkışını sağlar.</a:t>
            </a:r>
          </a:p>
          <a:p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(); 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komutu bu komut programı bekletir yani mesela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ledi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yaktınız 1 saniye bekledi ve sonra söndürdünüz.</a:t>
            </a:r>
            <a:b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NOT: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elay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komutu milisaniye cinsinden çalışır yani 100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saniyedir.</a:t>
            </a:r>
          </a:p>
        </p:txBody>
      </p:sp>
      <p:pic>
        <p:nvPicPr>
          <p:cNvPr id="7" name="İçerik Yer Tutucus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10" y="4502727"/>
            <a:ext cx="7220957" cy="21113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092692"/>
            <a:ext cx="7220958" cy="15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7745" y="119755"/>
            <a:ext cx="9689666" cy="1045426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yakma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175705"/>
            <a:ext cx="9905999" cy="15101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LED, ışık yayan diyot anlamına gelen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Emitting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sözcüğünün baş harflerinden oluşan bir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kısaltmadır.LED’lerin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anot ve katot olmak üzere iki farklı bacağı vardır. Bunlardan anodu pozitif gerilime yani + uca,  katot ise negatif gerilime yani – uca ya da toprak hattına (GND,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bağlanmalıdır.</a:t>
            </a:r>
          </a:p>
          <a:p>
            <a:pPr algn="just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41412" y="4771625"/>
            <a:ext cx="9905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LED’imizi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Arduino’ya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doğrudan bağlayacak olursak, LED üzerinden kartın sağlayabileceği maksimum değerde akım geçecek ve LED’imiz veya kartımız bozulacaktır. Bunun için akım sınırlayıcı bir direnci LED’imize seri olarak bağlamamız gerekmekte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Peki bu direncin değeri nasıl belirlenecek? İşte burada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Ohm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Kanunu dediğimiz denklem devreye giriyor:</a:t>
            </a:r>
          </a:p>
          <a:p>
            <a:pPr algn="ctr"/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= i x 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71" y="2551635"/>
            <a:ext cx="2711450" cy="19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5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795" y="2809873"/>
            <a:ext cx="9491788" cy="38126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41413" y="501549"/>
            <a:ext cx="10243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denklemde V bize gerilimi, i akımı ve R ise direnci temsil ediyor. Eğer 20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akıma ihtiyaç duyan LED’i, 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Arduino’muzun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 çıkış sağlayan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pinlerinden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birine bağlayacak olursak;</a:t>
            </a:r>
          </a:p>
          <a:p>
            <a:pPr algn="ctr"/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5V = 0,020A x R</a:t>
            </a:r>
          </a:p>
          <a:p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Denklemini elde etmiş oluruz. Bu denklemden R’yi çekecek olursak sonucu 250 buluruz. Bu demek oluyor ki LED’imizi 5V gerilimle kullanmak için 250 </a:t>
            </a:r>
            <a:r>
              <a:rPr lang="el-G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 (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ohm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değerinde bir dirence ihtiyacımız var. Tam değeri doğru tutturmamız çok önemli değil, elimizde mevcut olan 220 </a:t>
            </a:r>
            <a:r>
              <a:rPr lang="el-G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Ω’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direnci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kullanabiliriz.Aşağıda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örneğimizin </a:t>
            </a: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autodesk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circuits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simulasyon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programı ile  oluşturulmuş halini ve gerekli </a:t>
            </a:r>
            <a:r>
              <a:rPr lang="tr-TR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programını görebilirsiniz. </a:t>
            </a:r>
          </a:p>
        </p:txBody>
      </p:sp>
    </p:spTree>
    <p:extLst>
      <p:ext uri="{BB962C8B-B14F-4D97-AF65-F5344CB8AC3E}">
        <p14:creationId xmlns:p14="http://schemas.microsoft.com/office/powerpoint/2010/main" val="286735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64" y="0"/>
            <a:ext cx="714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1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6832" y="286009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2</a:t>
            </a:r>
            <a:b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buton ile </a:t>
            </a:r>
            <a:r>
              <a:rPr lang="tr-TR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yakma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288" y="2351463"/>
            <a:ext cx="8901086" cy="382385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05324" y="1395247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Simulasyon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görüntüsü ve programı aşağıdaki gibidir</a:t>
            </a:r>
            <a:r>
              <a:rPr lang="tr-TR" dirty="0"/>
              <a:t>.</a:t>
            </a:r>
          </a:p>
        </p:txBody>
      </p:sp>
      <p:sp>
        <p:nvSpPr>
          <p:cNvPr id="6" name="AutoShape 4" descr="buton iç yapısı ile ilgili görsel sonucu"/>
          <p:cNvSpPr>
            <a:spLocks noChangeAspect="1" noChangeArrowheads="1"/>
          </p:cNvSpPr>
          <p:nvPr/>
        </p:nvSpPr>
        <p:spPr bwMode="auto">
          <a:xfrm>
            <a:off x="6902739" y="872893"/>
            <a:ext cx="2573770" cy="25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buton iç yapı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42" y="286010"/>
            <a:ext cx="3093093" cy="17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0"/>
            <a:ext cx="68718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7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7746" y="192815"/>
            <a:ext cx="9689665" cy="901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monitör kullanımı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9940" y="1094509"/>
            <a:ext cx="9905999" cy="687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ıde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açtığımızda gelen kod ekranın sağ üst köşesinde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monitör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kısayolu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bulunur.O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kısayola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tıkladığımızda aşağıdaki ekran karşımıza gelir.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40" y="1996202"/>
            <a:ext cx="9450351" cy="47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2868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Önsöz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5628" y="1751912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mekatronik dersi alan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öğrencilere yardımcı olmak amacıyla hazırlanmıştır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Notların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hazırlanması için gereken bilgi birikiminin oluşmasında ve mühendislik eğitimim boyunca her konuda yol gösteren,yardımlarını esirgemeyen Sayın Prof.Dr.Levent GÜMÜŞEL hocamıza teşekkür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ederim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tr-TR" sz="1800" dirty="0">
                <a:solidFill>
                  <a:schemeClr val="bg1"/>
                </a:solidFill>
              </a:rPr>
              <a:t>258328     MEHMET KARAGÖL </a:t>
            </a:r>
            <a:endParaRPr lang="tr-TR" sz="18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KTÜ Makine </a:t>
            </a: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Müh.Böl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Sınıf  IV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08/05/2017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7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618518"/>
            <a:ext cx="9905999" cy="648392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Üstte bulunan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yazdığımız ifadeleri </a:t>
            </a:r>
            <a:r>
              <a:rPr lang="tr-T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(gönder)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butonuyla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arduinoya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gönderebiliriz.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 alt köşede bulunan 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9600 baud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haberleşme hızı ile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ilgilidir.Arduinoya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yazdığımız baud rate oranı ile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seçili olan hızın aynı olması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gerekir.Aksi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takdirde iletişim bozulur ve verileri ekranda düzgün görüntüleyemeyiz.</a:t>
            </a:r>
          </a:p>
          <a:p>
            <a:pPr marL="0" indent="0" fontAlgn="base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monitörün kullanımı için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arduinoda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sınıfını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kullanırız.Bu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sınıfın içerisinden en çok kullanacağımız 3 ifadeyi tanıyalım.</a:t>
            </a:r>
          </a:p>
          <a:p>
            <a:pPr marL="0" indent="0" fontAlgn="base">
              <a:buNone/>
            </a:pPr>
            <a:r>
              <a:rPr lang="tr-T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Serial.begin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(9600); 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// Seri haberleşmeyi başlatıyoruz.9600 ifadesi veri hızını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belirtir.Veri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hızları olarak ; 4800,9600,14400,19200,28800 gibi değerlerde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kullanabiliriz.Ancak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genelde 9600 kullanılır ve bu değer saniyede 9600 bit gönderimine(yaklaşık 1000 karakter) karşılık gelir.</a:t>
            </a:r>
          </a:p>
          <a:p>
            <a:pPr marL="0" indent="0" fontAlgn="base">
              <a:buNone/>
            </a:pPr>
            <a:r>
              <a:rPr lang="tr-T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Serial.print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(“merhaba”);</a:t>
            </a:r>
            <a:r>
              <a:rPr lang="tr-T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//Tırnak içerisindeki ifade seri monitöre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gönderilir.Veriler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ekranda yan yana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yazdırlır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tr-T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Serial.println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(“merhaba”);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//Tırnak içerisindeki ifade seri monitöre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gönderilir.İmleç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alt satıra geçer.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Şimdi de yukarıda verilen bilgilerden yola çıkarak ilk uygulamamızı yapalım.</a:t>
            </a:r>
          </a:p>
          <a:p>
            <a:pPr marL="0" indent="0" fontAlgn="base">
              <a:buNone/>
            </a:pP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089" y="0"/>
            <a:ext cx="9905999" cy="354171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tr-TR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Arduinoyu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bilgisayarımıza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bağlayıp,aşağıdaki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kodları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arduinoya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gönderelim.</a:t>
            </a:r>
          </a:p>
          <a:p>
            <a:pPr marL="0" indent="0" fontAlgn="base">
              <a:buNone/>
            </a:pP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16" y="909851"/>
            <a:ext cx="5848350" cy="59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7353" y="2097088"/>
            <a:ext cx="9905999" cy="3541714"/>
          </a:xfrm>
        </p:spPr>
        <p:txBody>
          <a:bodyPr>
            <a:normAutofit fontScale="700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</a:t>
            </a:r>
            <a:r>
              <a:rPr lang="tr-T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Serial.print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kullansaydık veriler ekranda yan yana yazılırdı.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37353" y="433852"/>
            <a:ext cx="417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Programın ekran çıktısı aşağıdaki gibi olur.</a:t>
            </a:r>
          </a:p>
        </p:txBody>
      </p:sp>
      <p:pic>
        <p:nvPicPr>
          <p:cNvPr id="1026" name="Picture 2" descr="http://courses.me.berkeley.edu/ME102B/Lab1/images/Arduino_HelloWorl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120775"/>
            <a:ext cx="4696691" cy="376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3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6940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ANALOG SİNYAL OKUMA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6940" y="2312397"/>
            <a:ext cx="9905999" cy="20592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UNO kartımızdaki işlemcide, 10-bit çözünürlüğe sahip analogdan dijitale dönüştürücü (ADC – analog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mecvuttur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Peki, bu 10-bit ne anlama geliyor? Bildiğimiz üzere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Arduino’muzun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mikrokontrolcüsü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 gerilimle çalışmakta. Bu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mikrokontrolcüde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sahip olduğunu söylediğimiz 10-bit ADC, 0V ile 5V arası gerilimleri 2</a:t>
            </a:r>
            <a:r>
              <a:rPr lang="tr-TR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1024 adım hassasiyet ile okuyabilir. Yani analog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pinlerinden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birine vereceğimiz 0V gerilim bize 0 değerini; aynı şekilde 5V gerilim ise 1023 değerine denk düşüyor.  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76940" y="1110918"/>
            <a:ext cx="9803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Şimdiye kadar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Arduino’nun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hep dijital giriş/çıkış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pinlerini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kullandık.Fakat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kartımızda bir de “Analog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kısmı mevcut. Bu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pinleri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kullanarak dijitalden analoğa dönüşüm yaparak voltaj okuyabiliriz.</a:t>
            </a:r>
          </a:p>
        </p:txBody>
      </p:sp>
    </p:spTree>
    <p:extLst>
      <p:ext uri="{BB962C8B-B14F-4D97-AF65-F5344CB8AC3E}">
        <p14:creationId xmlns:p14="http://schemas.microsoft.com/office/powerpoint/2010/main" val="61693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2328" y="0"/>
            <a:ext cx="9745084" cy="147857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3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Potansiyometre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ANALOG DEĞER OKUMA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3" y="1308564"/>
            <a:ext cx="9905999" cy="1546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Potansiyometre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aslında çevremizde her gün kullandığımız cihazların neredeyse hepsinde mevcut olan bir devre elemanıdır. Örneğin, müzik setimizin ses seviyesini değiştirmek için çevirdiğimiz düğme bir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potansiyometredir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En basit açıklama ile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potansiyometre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değerini elimizle çevirerek ayarladığımız bir dirençtir.</a:t>
            </a:r>
          </a:p>
        </p:txBody>
      </p:sp>
      <p:pic>
        <p:nvPicPr>
          <p:cNvPr id="2050" name="Picture 2" descr="potansiyomet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8" y="2855222"/>
            <a:ext cx="4405745" cy="36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tansiyometre İç Yapı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2855222"/>
            <a:ext cx="4835237" cy="36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16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6212" y="56815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Potansiyometreyi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yöne çevirdiğimizde yan yana olan iki bacağının direnci değişir. Bunu bir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multimetreyle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ölçerek görebiliriz. Biz bu uygulamamızda ise 0 ile 5V arasında voltaj değişimini sağlamak için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potansiyometre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kullanacağız. Uygulamamızın ilk adımında sadece analog giriş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pininden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gelen gerilimin sayısal karşılığını seri porttan okuma işlemini yapacağız. Devremizi bu şekilde kuruyoruz: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2147455"/>
            <a:ext cx="9905999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7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364" y="0"/>
            <a:ext cx="853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8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ial_port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28" y="1187089"/>
            <a:ext cx="5652655" cy="56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307911" y="540758"/>
            <a:ext cx="10278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yazdığımız kodu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Arduino’muza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yükledikten sonra seri port ekranını açıyoruz ve </a:t>
            </a:r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potansımızı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çevirmeye başlıyoruz. Değerlerdeki değişimi görebilirsiniz</a:t>
            </a:r>
          </a:p>
        </p:txBody>
      </p:sp>
    </p:spTree>
    <p:extLst>
      <p:ext uri="{BB962C8B-B14F-4D97-AF65-F5344CB8AC3E}">
        <p14:creationId xmlns:p14="http://schemas.microsoft.com/office/powerpoint/2010/main" val="310840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0685" y="0"/>
            <a:ext cx="10293926" cy="147857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4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0685" y="1251960"/>
            <a:ext cx="9905999" cy="3541714"/>
          </a:xfrm>
        </p:spPr>
        <p:txBody>
          <a:bodyPr/>
          <a:lstStyle/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LDR 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Dependet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Foto Direnç)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üzerine düşen ışığın şiddetine göre direnci değişen bir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sensördür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üzerine ışık gelmediği durumlarda direnç çok yüksek olur ve üzerinden akım geçmez. Otomatik gece ve sokak lambaları, kanın renk yoğunluğunu belirleyen tıbbi cihazlarda, kamera flaşların da vs. gibi alanlarda kullanılır.</a:t>
            </a:r>
          </a:p>
          <a:p>
            <a:endParaRPr lang="tr-TR" dirty="0"/>
          </a:p>
        </p:txBody>
      </p:sp>
      <p:pic>
        <p:nvPicPr>
          <p:cNvPr id="6146" name="Picture 2" descr="ld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74" y="3178608"/>
            <a:ext cx="3209781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dr ile ilgili görsel sonuc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61" y="3178609"/>
            <a:ext cx="2979593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406" y="1712897"/>
            <a:ext cx="8898551" cy="387927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322127" y="700417"/>
            <a:ext cx="10079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chemeClr val="bg1"/>
                </a:solidFill>
              </a:rPr>
              <a:t>Not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tr-TR" sz="1800" dirty="0">
                <a:solidFill>
                  <a:schemeClr val="bg1"/>
                </a:solidFill>
              </a:rPr>
              <a:t>şık parlaklığının yüksek olması için direnç kullanılmadı gerçek devrede </a:t>
            </a:r>
            <a:r>
              <a:rPr lang="tr-TR" sz="1800" dirty="0" err="1">
                <a:solidFill>
                  <a:schemeClr val="bg1"/>
                </a:solidFill>
              </a:rPr>
              <a:t>kulllanılması</a:t>
            </a:r>
            <a:r>
              <a:rPr lang="tr-TR" sz="1800" dirty="0">
                <a:solidFill>
                  <a:schemeClr val="bg1"/>
                </a:solidFill>
              </a:rPr>
              <a:t> tavsiye edilir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33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nedir ?</a:t>
            </a:r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>
          <a:xfrm>
            <a:off x="1141413" y="1254338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açık kaynak kodlu bir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mikrodenetleyici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kartıdır. Ana MCU,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Atmel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tabanlıdır. Kart ile robotik ve elektronik uygulamalarınızı kolayca gerçekleştirebilirsiniz.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6" y="2593075"/>
            <a:ext cx="6864824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9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0"/>
            <a:ext cx="6123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9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4374" y="161260"/>
            <a:ext cx="9680069" cy="147857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5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Pır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sensörü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0" y="900545"/>
            <a:ext cx="9905999" cy="238298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bir ortamda oluşan canlı hareketini algılamak için kullanılan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sensörlerdir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minik boyutlu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çeşitli elektronik, robotik ve hobi uygulamalarında rahatça kullanabil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başta olmak üzere bir çok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mikrodenetleyeci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platformu ile beraber kullanılabilir modüldür.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Dijital çıkışlı olan bu modül, ortamda hareket algılamadığı zaman lojik 0, hareket algıladığı zaman ise lojik 1 çıkışı vermektedir.</a:t>
            </a:r>
          </a:p>
          <a:p>
            <a:endParaRPr lang="tr-TR" dirty="0"/>
          </a:p>
        </p:txBody>
      </p:sp>
      <p:pic>
        <p:nvPicPr>
          <p:cNvPr id="4100" name="Picture 4" descr="pır sensö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44" y="3741047"/>
            <a:ext cx="3107676" cy="23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50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258299"/>
            <a:ext cx="9905998" cy="1478570"/>
          </a:xfrm>
        </p:spPr>
        <p:txBody>
          <a:bodyPr/>
          <a:lstStyle/>
          <a:p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Buzzer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3" y="129352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Buzzer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verilen voltaja göre farklı ses sinyalleri sağlayan bir cihazdır. Maliyetleri az , üretimi basit , ve çok hafif yapıda olmalarından dolayı kullanım alanı çok geniştir .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hırsız alarmları , araçlarda uyarı veren çoğu sistem ,bazı zil sesleri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gibi.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uzzer nedi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21" y="2513590"/>
            <a:ext cx="3429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uzzer nedi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2369127"/>
            <a:ext cx="2614756" cy="33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6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756" y="1464291"/>
            <a:ext cx="8463311" cy="39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01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4" y="0"/>
            <a:ext cx="68857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4540" y="-4937"/>
            <a:ext cx="10113817" cy="147857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6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Lm35 sıcaklık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sensörü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sıcaklık ölçümü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4540" y="1224250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LM35 sıcaklık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sensörü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hassas sıcaklık ölçümü yapan analog çıkışlı bir sıcaklık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sensörüdür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ile 150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arası ölçüm yapa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Arduino’muzun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analog girişinden bağlayarak sıcaklık ölçümü yap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abiliriz.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m35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35" y="2702819"/>
            <a:ext cx="30099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m 35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30" y="2702820"/>
            <a:ext cx="2869479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80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56" y="164422"/>
            <a:ext cx="9598312" cy="414723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255" y="4470362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Matematiksel ifadeyi kurabilmek için yani analog değeri sayısal değere çevirmek için LM35'in analog çıkış yapısını bilmemiz gerekir.</a:t>
            </a:r>
            <a:b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 bacağından verilen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mertebesindeki gerilim her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°C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için 10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üretir. Yani 25 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 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çıkış 250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olur. </a:t>
            </a:r>
            <a:b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Arduino'daki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 10 bitlik olduğu için  ve en yüksek değerimiz 5000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olduğu için bu 5000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mV'u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1024 parçaya işlemcimiz ayıracaktır. Yani 1023.değer bize 5V'u verecek ve her 10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bize 1 </a:t>
            </a: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 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verecek şekilde programımızı yazıyoruz.</a:t>
            </a:r>
          </a:p>
        </p:txBody>
      </p:sp>
    </p:spTree>
    <p:extLst>
      <p:ext uri="{BB962C8B-B14F-4D97-AF65-F5344CB8AC3E}">
        <p14:creationId xmlns:p14="http://schemas.microsoft.com/office/powerpoint/2010/main" val="3666251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5" y="0"/>
            <a:ext cx="5902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5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5885" y="299863"/>
            <a:ext cx="9905998" cy="1478570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8612" y="1570615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notların hazırlanmasında aşağıda belirtilen kaynaklardan yararlanılmıştır.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https://mvaslan.blogspot.com.tr/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http://www.theorycircuit.com/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https://arduinomylifeup.com/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https://www.muhendisbilim.com/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http://maker.robotistan.com/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https://gelecegiyazanlar.turkcell.com.tr/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https://www.instructables.com/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250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8098" y="581891"/>
            <a:ext cx="8596668" cy="8370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                 </a:t>
            </a:r>
            <a:r>
              <a:rPr lang="tr-TR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Kimler İçindir?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2809" y="162304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tr-TR" sz="1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öğrencileri</a:t>
            </a:r>
            <a:r>
              <a:rPr lang="tr-TR" sz="19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Mühendisliğin temelini kavramak için özellikle Elektronik ve Makina mühendisliği öğrencilerinin kullanması önerilir.</a:t>
            </a:r>
          </a:p>
          <a:p>
            <a:r>
              <a:rPr lang="tr-TR" sz="1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Mimarlık Öğrencileri</a:t>
            </a:r>
            <a:r>
              <a:rPr lang="tr-TR" sz="19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temeli ile hareketli ya da sensörlü mimari çalışmalar yapabilirler.</a:t>
            </a:r>
          </a:p>
          <a:p>
            <a:r>
              <a:rPr lang="tr-TR" sz="19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Elektronikseverler</a:t>
            </a:r>
            <a:r>
              <a:rPr lang="tr-TR" sz="19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Elektroniğin yazılımla birleştiği noktada hızlıca ilerlemek için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kullanabilirler.</a:t>
            </a:r>
          </a:p>
          <a:p>
            <a:r>
              <a:rPr lang="tr-TR" sz="1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Robotik İlgilileri</a:t>
            </a:r>
            <a:r>
              <a:rPr lang="tr-TR" sz="19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çalışmalarında sıklıkla kullanılan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harika projeler geliştirebilirler. </a:t>
            </a:r>
          </a:p>
          <a:p>
            <a:r>
              <a:rPr lang="tr-TR" sz="1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Yazılım Mühendisleri</a:t>
            </a:r>
            <a:r>
              <a:rPr lang="tr-TR" sz="19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Bilgisayarda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arayüzler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kurup dış dünyadan veri almak ve haberleşme uygulamaları için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mükemmel bir platform olacaktır.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444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522" y="32757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ne yapabiliriz ?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4187" y="1420126"/>
            <a:ext cx="8596668" cy="257866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Kolay bir şekilde çevresiyle etkileşime girebilen sistemler tasarlayabilirsiniz,</a:t>
            </a:r>
          </a:p>
          <a:p>
            <a:pPr marL="0" indent="0" fontAlgn="base">
              <a:buNone/>
            </a:pP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kütüphaneleri ile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mikrodenetleyicileri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kolaylıkla programlayabilirsiniz,</a:t>
            </a:r>
          </a:p>
          <a:p>
            <a:pPr marL="0" indent="0" fontAlgn="base">
              <a:buNone/>
            </a:pP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Analog ve dijital girişleri sayesinde analog ve dijital verileri işleyebilirsiniz,</a:t>
            </a:r>
          </a:p>
          <a:p>
            <a:pPr marL="0" indent="0" fontAlgn="base">
              <a:buNone/>
            </a:pP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Sensörlerden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gelen verileri kullanabilirsiniz,</a:t>
            </a:r>
          </a:p>
          <a:p>
            <a:pPr marL="0" indent="0" fontAlgn="base">
              <a:buNone/>
            </a:pP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Dış dünyaya çıktılar (ses, ışık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 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 </a:t>
            </a:r>
            <a:r>
              <a:rPr lang="tr-T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üretebilirsiniz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3" y="4181620"/>
            <a:ext cx="3033267" cy="246342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30" y="4181620"/>
            <a:ext cx="2187095" cy="246342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55" y="4181620"/>
            <a:ext cx="3391133" cy="24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3116" y="457199"/>
            <a:ext cx="8596668" cy="837063"/>
          </a:xfrm>
        </p:spPr>
        <p:txBody>
          <a:bodyPr>
            <a:normAutofit/>
          </a:bodyPr>
          <a:lstStyle/>
          <a:p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ne yapamayız (zorlanabiliriz)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8498" y="1446663"/>
            <a:ext cx="8596668" cy="4881656"/>
          </a:xfrm>
        </p:spPr>
        <p:txBody>
          <a:bodyPr>
            <a:normAutofit/>
          </a:bodyPr>
          <a:lstStyle/>
          <a:p>
            <a:pPr fontAlgn="base"/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projelerinizi sihirli bir şekilde bitirebileceğiniz bir “sihir” değildir.</a:t>
            </a:r>
          </a:p>
          <a:p>
            <a:pPr fontAlgn="base"/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Sıfır elektronik bilgisiyle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birşeyler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yapmanız çok zor. Hazır örneklerden gitseniz bile bir yerde tıkanmaya başlarsanız.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birlikte elektronik de öğrenmelisiniz.</a:t>
            </a:r>
          </a:p>
          <a:p>
            <a:pPr fontAlgn="base"/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Sıfır programlama bilgisiyle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projeler yapmanız zordur. Ama aynı zamanda 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programlama öğrenmek için de güzel bir platformdur.</a:t>
            </a:r>
          </a:p>
          <a:p>
            <a:pPr fontAlgn="base"/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 zamanlı sinyal işleme, kamera görüntüsü aktarma gibi ağır işleri yapamazsınız (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bu kısmen mümkün hale geldi)</a:t>
            </a:r>
          </a:p>
          <a:p>
            <a:pPr fontAlgn="base"/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Windows , Linux gibi işletim sistemleri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çalıştıramazsınız.Bu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tür çalışmalar yapmak için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Rasperry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Pi,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Beagle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Bone vs.. gibi kartlara bakabilirsiniz.</a:t>
            </a:r>
          </a:p>
          <a:p>
            <a:pPr marL="0" indent="0" fontAlgn="base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073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4432" y="43300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   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Temel Donanım Özellikleri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471" y="1426157"/>
            <a:ext cx="8596668" cy="388077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donanım özellikleri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board’a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 farklı özellikler göstermektir.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ATmega8,  ATmega168, ATmega328 mikroişlemci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5 voltluk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regüle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entegresi,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16MHz kristal 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osilator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yada seramik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rezonatör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51" y="3610451"/>
            <a:ext cx="2857500" cy="216824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33" y="3366544"/>
            <a:ext cx="2207888" cy="22164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66" y="3866659"/>
            <a:ext cx="2149726" cy="16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9471" y="216736"/>
            <a:ext cx="9905998" cy="147857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ARDUİNO ÇEŞİTLERİ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9471" y="1437258"/>
            <a:ext cx="8596668" cy="638290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Şuanda piyasada onlarca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mevcuttur, hatta isteyen olursa sitesinden baskı devre ve şemasını indirerek kendisi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hazırlayabilmektedir.En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çok kullanılan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çeşitleri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Leonardo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Mega 2560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</a:t>
            </a: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LilyPad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Mini</a:t>
            </a:r>
          </a:p>
          <a:p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78" y="2653009"/>
            <a:ext cx="5440261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3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79611" y="369136"/>
            <a:ext cx="9905998" cy="1478570"/>
          </a:xfrm>
        </p:spPr>
        <p:txBody>
          <a:bodyPr/>
          <a:lstStyle/>
          <a:p>
            <a:pPr algn="ctr"/>
            <a:r>
              <a:rPr lang="tr-TR" b="1" dirty="0"/>
              <a:t>             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Nasıl Kullanılır?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9951" y="136197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da herhangi bir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mikrodenetleyici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 kullanmak için ilk olarak düzgün çalışma ortamını sağlamanız gerekir.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grubu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mikrodenetleyiciler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gerekenler:</a:t>
            </a:r>
          </a:p>
          <a:p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UNO, PRO Mini, Mega, Leonardo.. gibi bir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kartınız.</a:t>
            </a:r>
          </a:p>
          <a:p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 uygun USB kablonuz. USB yazıcı kablosu ya da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mikroUSB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kablosu gerekecektir.</a:t>
            </a:r>
          </a:p>
          <a:p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 programı </a:t>
            </a:r>
          </a:p>
          <a:p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tabi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uyumlu çalışacak nazlanmayacak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bilgisayar ya da cep telefonu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rduinoU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729059"/>
            <a:ext cx="1792911" cy="12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SB_C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87" y="4729587"/>
            <a:ext cx="1604654" cy="12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87" y="4463036"/>
            <a:ext cx="1958088" cy="18065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76" y="4610021"/>
            <a:ext cx="1468511" cy="1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1291</TotalTime>
  <Words>1072</Words>
  <Application>Microsoft Office PowerPoint</Application>
  <PresentationFormat>Özel</PresentationFormat>
  <Paragraphs>123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Devre</vt:lpstr>
      <vt:lpstr>MEKATRONİK dersİ  arduino  DERS notlarI  </vt:lpstr>
      <vt:lpstr>Önsöz  </vt:lpstr>
      <vt:lpstr>Arduino nedir ?</vt:lpstr>
      <vt:lpstr>                 Arduino Kimler İçindir? </vt:lpstr>
      <vt:lpstr>         Arduino ile ne yapabiliriz ? </vt:lpstr>
      <vt:lpstr>Arduino ile ne yapamayız (zorlanabiliriz) </vt:lpstr>
      <vt:lpstr>    Arduino Temel Donanım Özellikleri </vt:lpstr>
      <vt:lpstr>ARDUİNO ÇEŞİTLERİ</vt:lpstr>
      <vt:lpstr>              Arduino Nasıl Kullanılır? </vt:lpstr>
      <vt:lpstr>           Arduino’nun programlanması </vt:lpstr>
      <vt:lpstr> Arduino Programlamaya giriş ve örnekler </vt:lpstr>
      <vt:lpstr>PowerPoint Sunusu</vt:lpstr>
      <vt:lpstr>PowerPoint Sunusu</vt:lpstr>
      <vt:lpstr>Örnek 1 led yakma </vt:lpstr>
      <vt:lpstr>PowerPoint Sunusu</vt:lpstr>
      <vt:lpstr>PowerPoint Sunusu</vt:lpstr>
      <vt:lpstr>Örnek 2 buton ile led yakma   </vt:lpstr>
      <vt:lpstr>PowerPoint Sunusu</vt:lpstr>
      <vt:lpstr>Arduino serial monitör kullanımı </vt:lpstr>
      <vt:lpstr>PowerPoint Sunusu</vt:lpstr>
      <vt:lpstr>PowerPoint Sunusu</vt:lpstr>
      <vt:lpstr>PowerPoint Sunusu</vt:lpstr>
      <vt:lpstr>Arduino ANALOG SİNYAL OKUMA  </vt:lpstr>
      <vt:lpstr>ÖRNEK 3 Potansiyometre iLE ANALOG DEĞER OKUMA</vt:lpstr>
      <vt:lpstr>PowerPoint Sunusu</vt:lpstr>
      <vt:lpstr>PowerPoint Sunusu</vt:lpstr>
      <vt:lpstr>PowerPoint Sunusu</vt:lpstr>
      <vt:lpstr>ÖRNEK 4 Arduino ldr </vt:lpstr>
      <vt:lpstr>PowerPoint Sunusu</vt:lpstr>
      <vt:lpstr>PowerPoint Sunusu</vt:lpstr>
      <vt:lpstr>ÖRNEK 5 Pır sensörü</vt:lpstr>
      <vt:lpstr>Buzzer  </vt:lpstr>
      <vt:lpstr> </vt:lpstr>
      <vt:lpstr>PowerPoint Sunusu</vt:lpstr>
      <vt:lpstr>Örnek 6 Lm35 sıcaklık sensörü ile sıcaklık ölçümü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Programlama Mantığı</dc:title>
  <dc:creator>gelistirici.2</dc:creator>
  <cp:lastModifiedBy>LEVENT</cp:lastModifiedBy>
  <cp:revision>63</cp:revision>
  <dcterms:created xsi:type="dcterms:W3CDTF">2017-03-18T18:56:35Z</dcterms:created>
  <dcterms:modified xsi:type="dcterms:W3CDTF">2017-05-09T11:09:14Z</dcterms:modified>
</cp:coreProperties>
</file>